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60" r:id="rId8"/>
    <p:sldId id="265" r:id="rId9"/>
    <p:sldId id="266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52" y="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9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36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5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1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3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6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4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2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8374C-7CD7-4998-BF84-55BD39A12CBE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9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6172200" cy="2286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ambria"/>
              </a:rPr>
              <a:t>Chapter</a:t>
            </a:r>
            <a:r>
              <a:rPr lang="en-US" b="1" i="0" u="none" strike="noStrike" dirty="0" smtClean="0">
                <a:latin typeface="Cambria"/>
              </a:rPr>
              <a:t> 6</a:t>
            </a:r>
            <a:br>
              <a:rPr lang="en-US" b="1" i="0" u="none" strike="noStrike" dirty="0" smtClean="0">
                <a:latin typeface="Cambria"/>
              </a:rPr>
            </a:br>
            <a:r>
              <a:rPr lang="en-US" b="1" dirty="0" smtClean="0">
                <a:latin typeface="Cambria"/>
              </a:rPr>
              <a:t>Section 4: </a:t>
            </a:r>
            <a:r>
              <a:rPr lang="en-US" b="1" i="0" u="none" strike="noStrike" baseline="0" dirty="0" smtClean="0">
                <a:latin typeface="Cambria"/>
              </a:rPr>
              <a:t>Factoring and Solving Polynomials Equations</a:t>
            </a:r>
            <a:endParaRPr lang="en-US" b="1" i="0" u="none" strike="noStrike" baseline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60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096000" cy="1524000"/>
          </a:xfrm>
        </p:spPr>
        <p:txBody>
          <a:bodyPr>
            <a:normAutofit/>
          </a:bodyPr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1. Factor out any common monomials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42900" y="2133601"/>
                <a:ext cx="2095500" cy="6095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−12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42900" y="2133601"/>
                <a:ext cx="2095500" cy="60959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33400" y="3247081"/>
                <a:ext cx="26670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−2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/>
                      </a:rPr>
                      <m:t>x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247081"/>
                <a:ext cx="2667000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33400" y="4279669"/>
                <a:ext cx="22098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6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279669"/>
                <a:ext cx="22098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2"/>
              <p:cNvSpPr txBox="1">
                <a:spLocks/>
              </p:cNvSpPr>
              <p:nvPr/>
            </p:nvSpPr>
            <p:spPr>
              <a:xfrm>
                <a:off x="2590800" y="2133600"/>
                <a:ext cx="2095500" cy="6095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2133600"/>
                <a:ext cx="2095500" cy="6095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181350" y="3247081"/>
                <a:ext cx="367665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−2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3200" b="0" i="0" smtClean="0">
                        <a:latin typeface="Cambria Math"/>
                      </a:rPr>
                      <m:t>+1)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3247081"/>
                <a:ext cx="367665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81350" y="4279668"/>
                <a:ext cx="2914650" cy="5904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=2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/>
                            </a:rPr>
                            <m:t>(3</m:t>
                          </m:r>
                          <m:r>
                            <a:rPr lang="en-US" sz="32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3200" i="1">
                          <a:latin typeface="Cambria Math"/>
                        </a:rPr>
                        <m:t>−</m:t>
                      </m:r>
                      <m:r>
                        <a:rPr lang="en-US" sz="3200" b="0" i="1" smtClean="0">
                          <a:latin typeface="Cambria Math"/>
                        </a:rPr>
                        <m:t>2)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4279668"/>
                <a:ext cx="2914650" cy="59041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37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SPECIAL FACTORING PATTERNS	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057400"/>
            <a:ext cx="1292662" cy="197450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3600" u="sng" dirty="0"/>
              <a:t>PATTERN</a:t>
            </a:r>
          </a:p>
          <a:p>
            <a:r>
              <a:rPr lang="en-US" sz="3600" u="sng" dirty="0"/>
              <a:t>NAME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25492" y="4330553"/>
            <a:ext cx="738664" cy="18623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PATTERN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9" name="Rectangle 8"/>
          <p:cNvSpPr/>
          <p:nvPr/>
        </p:nvSpPr>
        <p:spPr>
          <a:xfrm>
            <a:off x="95012" y="7004126"/>
            <a:ext cx="738664" cy="18780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EXAMPLE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1232044" y="2088909"/>
            <a:ext cx="2817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 </a:t>
            </a:r>
            <a:r>
              <a:rPr lang="en-US" sz="3600" dirty="0">
                <a:solidFill>
                  <a:srgbClr val="C00000"/>
                </a:solidFill>
              </a:rPr>
              <a:t>Difference of </a:t>
            </a:r>
            <a:endParaRPr lang="en-US" sz="3600" dirty="0" smtClean="0">
              <a:solidFill>
                <a:srgbClr val="C00000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Two </a:t>
            </a:r>
            <a:r>
              <a:rPr lang="en-US" sz="3600" dirty="0">
                <a:solidFill>
                  <a:srgbClr val="C00000"/>
                </a:solidFill>
              </a:rPr>
              <a:t>Squares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4156" y="4434107"/>
            <a:ext cx="2857500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</a:t>
            </a:r>
            <a:r>
              <a:rPr lang="en-US" sz="3600" baseline="30000" dirty="0" smtClean="0">
                <a:solidFill>
                  <a:srgbClr val="C00000"/>
                </a:solidFill>
              </a:rPr>
              <a:t>2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>
                <a:solidFill>
                  <a:srgbClr val="C00000"/>
                </a:solidFill>
              </a:rPr>
              <a:t>– </a:t>
            </a:r>
            <a:r>
              <a:rPr lang="en-US" sz="3600" dirty="0" smtClean="0">
                <a:solidFill>
                  <a:srgbClr val="C00000"/>
                </a:solidFill>
              </a:rPr>
              <a:t>b</a:t>
            </a:r>
            <a:r>
              <a:rPr lang="en-US" sz="3600" baseline="30000" dirty="0" smtClean="0">
                <a:solidFill>
                  <a:srgbClr val="C00000"/>
                </a:solidFill>
              </a:rPr>
              <a:t>2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endParaRPr lang="en-US" sz="3600" dirty="0">
              <a:solidFill>
                <a:srgbClr val="C00000"/>
              </a:solidFill>
            </a:endParaRPr>
          </a:p>
          <a:p>
            <a:r>
              <a:rPr lang="en-US" sz="3600" dirty="0">
                <a:solidFill>
                  <a:srgbClr val="C00000"/>
                </a:solidFill>
              </a:rPr>
              <a:t>= </a:t>
            </a:r>
            <a:r>
              <a:rPr lang="en-US" sz="3600" dirty="0" smtClean="0">
                <a:solidFill>
                  <a:srgbClr val="C00000"/>
                </a:solidFill>
              </a:rPr>
              <a:t>(a </a:t>
            </a:r>
            <a:r>
              <a:rPr lang="en-US" sz="3600" dirty="0">
                <a:solidFill>
                  <a:srgbClr val="C00000"/>
                </a:solidFill>
              </a:rPr>
              <a:t>+ </a:t>
            </a:r>
            <a:r>
              <a:rPr lang="en-US" sz="3600" dirty="0" smtClean="0">
                <a:solidFill>
                  <a:srgbClr val="C00000"/>
                </a:solidFill>
              </a:rPr>
              <a:t>b)(a </a:t>
            </a:r>
            <a:r>
              <a:rPr lang="en-US" sz="3600">
                <a:solidFill>
                  <a:srgbClr val="C00000"/>
                </a:solidFill>
              </a:rPr>
              <a:t>– </a:t>
            </a:r>
            <a:r>
              <a:rPr lang="en-US" sz="3600" smtClean="0">
                <a:solidFill>
                  <a:srgbClr val="C00000"/>
                </a:solidFill>
              </a:rPr>
              <a:t>b)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4156" y="7472959"/>
            <a:ext cx="2849825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– 9 </a:t>
            </a:r>
          </a:p>
          <a:p>
            <a:r>
              <a:rPr lang="en-US" sz="3600" dirty="0"/>
              <a:t>= (x + 3)(x– 3)</a:t>
            </a:r>
            <a:endParaRPr lang="en-ZW" sz="3600" dirty="0"/>
          </a:p>
        </p:txBody>
      </p:sp>
      <p:sp>
        <p:nvSpPr>
          <p:cNvPr id="13" name="Rectangle 12"/>
          <p:cNvSpPr/>
          <p:nvPr/>
        </p:nvSpPr>
        <p:spPr>
          <a:xfrm>
            <a:off x="4032210" y="6742836"/>
            <a:ext cx="272219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+ 12x + 36 </a:t>
            </a:r>
          </a:p>
          <a:p>
            <a:r>
              <a:rPr lang="en-US" sz="3600" dirty="0"/>
              <a:t>= (x + 6)</a:t>
            </a:r>
            <a:r>
              <a:rPr lang="en-US" sz="3600" baseline="30000" dirty="0"/>
              <a:t>2</a:t>
            </a:r>
            <a:endParaRPr lang="en-ZW" sz="3600" dirty="0">
              <a:latin typeface="Times New Roman"/>
              <a:ea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2210" y="3907016"/>
            <a:ext cx="262720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+ 2ab + b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</a:p>
          <a:p>
            <a:pPr>
              <a:defRPr/>
            </a:pPr>
            <a:r>
              <a:rPr lang="en-US" sz="3600" dirty="0"/>
              <a:t>= (a + b)</a:t>
            </a:r>
            <a:r>
              <a:rPr lang="en-US" sz="3600" baseline="30000" dirty="0"/>
              <a:t>2</a:t>
            </a:r>
            <a:endParaRPr lang="en-ZW" sz="3600" dirty="0"/>
          </a:p>
        </p:txBody>
      </p:sp>
      <p:sp>
        <p:nvSpPr>
          <p:cNvPr id="15" name="Rectangle 14"/>
          <p:cNvSpPr/>
          <p:nvPr/>
        </p:nvSpPr>
        <p:spPr>
          <a:xfrm>
            <a:off x="3852413" y="2088909"/>
            <a:ext cx="30208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Perfect Square 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3600" dirty="0" smtClean="0">
                <a:solidFill>
                  <a:srgbClr val="00B0F0"/>
                </a:solidFill>
              </a:rPr>
              <a:t>Trinomial</a:t>
            </a:r>
            <a:endParaRPr lang="en-ZW" sz="3600" dirty="0">
              <a:solidFill>
                <a:srgbClr val="00B0F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525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5029200" cy="1524000"/>
          </a:xfrm>
        </p:spPr>
        <p:txBody>
          <a:bodyPr/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2. Look for special patterns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1638300" cy="838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 – </a:t>
            </a:r>
            <a:r>
              <a:rPr lang="en-US" dirty="0" smtClean="0"/>
              <a:t>16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76400" y="2057400"/>
            <a:ext cx="2444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= (x + </a:t>
            </a:r>
            <a:r>
              <a:rPr lang="en-US" sz="3200" dirty="0" smtClean="0"/>
              <a:t>4)(</a:t>
            </a:r>
            <a:r>
              <a:rPr lang="en-US" sz="3200" dirty="0"/>
              <a:t>x– </a:t>
            </a:r>
            <a:r>
              <a:rPr lang="en-US" sz="3200" dirty="0" smtClean="0"/>
              <a:t>4)</a:t>
            </a:r>
            <a:endParaRPr lang="en-ZW" sz="3200" dirty="0"/>
          </a:p>
        </p:txBody>
      </p:sp>
      <p:sp>
        <p:nvSpPr>
          <p:cNvPr id="8" name="Rectangle 7"/>
          <p:cNvSpPr/>
          <p:nvPr/>
        </p:nvSpPr>
        <p:spPr>
          <a:xfrm>
            <a:off x="304800" y="2895600"/>
            <a:ext cx="228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x</a:t>
            </a:r>
            <a:r>
              <a:rPr lang="en-US" sz="3200" baseline="30000" dirty="0"/>
              <a:t>2</a:t>
            </a:r>
            <a:r>
              <a:rPr lang="en-US" sz="3200" dirty="0"/>
              <a:t> + </a:t>
            </a:r>
            <a:r>
              <a:rPr lang="en-US" sz="3200" dirty="0" smtClean="0"/>
              <a:t>14x </a:t>
            </a:r>
            <a:r>
              <a:rPr lang="en-US" sz="3200" dirty="0"/>
              <a:t>+ </a:t>
            </a:r>
            <a:r>
              <a:rPr lang="en-US" sz="3200" dirty="0" smtClean="0"/>
              <a:t>49 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2590800" y="2895599"/>
            <a:ext cx="1649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= (x + </a:t>
            </a:r>
            <a:r>
              <a:rPr lang="en-US" sz="3200" dirty="0" smtClean="0"/>
              <a:t>7)</a:t>
            </a:r>
            <a:r>
              <a:rPr lang="en-US" sz="3200" baseline="30000" dirty="0" smtClean="0"/>
              <a:t>2</a:t>
            </a:r>
            <a:endParaRPr lang="en-ZW" sz="3200" dirty="0">
              <a:latin typeface="Times New Roman"/>
              <a:ea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3971835"/>
            <a:ext cx="5638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latin typeface="Cambria"/>
              </a:rPr>
              <a:t>There are </a:t>
            </a:r>
            <a:r>
              <a:rPr lang="en-US" sz="2800" b="1" dirty="0">
                <a:latin typeface="Cambria"/>
              </a:rPr>
              <a:t>o</a:t>
            </a:r>
            <a:r>
              <a:rPr lang="en-US" sz="2800" b="1" dirty="0" smtClean="0">
                <a:latin typeface="Cambria"/>
              </a:rPr>
              <a:t>ther special patterns that are also worth remembering</a:t>
            </a:r>
            <a:endParaRPr lang="en-US" sz="2800" b="1" dirty="0"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23982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SPECIAL FACTORING PATTERNS	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057400"/>
            <a:ext cx="1292662" cy="197450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3600" u="sng" dirty="0"/>
              <a:t>PATTERN</a:t>
            </a:r>
          </a:p>
          <a:p>
            <a:r>
              <a:rPr lang="en-US" sz="3600" u="sng" dirty="0"/>
              <a:t>NAME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25492" y="4330553"/>
            <a:ext cx="738664" cy="18623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PATTERN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9" name="Rectangle 8"/>
          <p:cNvSpPr/>
          <p:nvPr/>
        </p:nvSpPr>
        <p:spPr>
          <a:xfrm>
            <a:off x="95012" y="7004126"/>
            <a:ext cx="738664" cy="18780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EXAMPLE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1174116" y="2043601"/>
            <a:ext cx="2817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 </a:t>
            </a:r>
            <a:r>
              <a:rPr lang="en-US" sz="3600" dirty="0" smtClean="0">
                <a:solidFill>
                  <a:srgbClr val="C00000"/>
                </a:solidFill>
              </a:rPr>
              <a:t>Difference of 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Two cubes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1262" y="3227733"/>
            <a:ext cx="3707844" cy="10772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+ b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=</a:t>
            </a:r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(a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dirty="0" smtClean="0">
                <a:solidFill>
                  <a:schemeClr val="tx1"/>
                </a:solidFill>
              </a:rPr>
              <a:t>b)(a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–</a:t>
            </a:r>
            <a:r>
              <a:rPr lang="en-US" sz="3200" dirty="0" err="1" smtClean="0">
                <a:solidFill>
                  <a:schemeClr val="tx1"/>
                </a:solidFill>
              </a:rPr>
              <a:t>ab</a:t>
            </a:r>
            <a:r>
              <a:rPr lang="en-US" sz="3200" dirty="0" smtClean="0">
                <a:solidFill>
                  <a:schemeClr val="tx1"/>
                </a:solidFill>
              </a:rPr>
              <a:t>+ b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7503" y="7235188"/>
            <a:ext cx="3339285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8x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/>
              <a:t>– </a:t>
            </a:r>
            <a:r>
              <a:rPr lang="en-US" sz="3200" dirty="0" smtClean="0"/>
              <a:t>1 </a:t>
            </a:r>
            <a:endParaRPr lang="en-US" sz="3200" dirty="0"/>
          </a:p>
          <a:p>
            <a:r>
              <a:rPr lang="en-US" sz="3200" dirty="0" smtClean="0">
                <a:solidFill>
                  <a:schemeClr val="tx1"/>
                </a:solidFill>
              </a:rPr>
              <a:t>(2x </a:t>
            </a:r>
            <a:r>
              <a:rPr lang="en-US" sz="3200" dirty="0">
                <a:solidFill>
                  <a:schemeClr val="tx1"/>
                </a:solidFill>
              </a:rPr>
              <a:t>- </a:t>
            </a:r>
            <a:r>
              <a:rPr lang="en-US" sz="3200" dirty="0" smtClean="0">
                <a:solidFill>
                  <a:schemeClr val="tx1"/>
                </a:solidFill>
              </a:rPr>
              <a:t>1)(4x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+2x+ 1)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32174" y="5926908"/>
            <a:ext cx="3306019" cy="1077218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/>
              <a:t>+ </a:t>
            </a:r>
            <a:r>
              <a:rPr lang="en-US" sz="3200" dirty="0" smtClean="0"/>
              <a:t>8</a:t>
            </a:r>
            <a:endParaRPr lang="en-US" sz="3200" dirty="0"/>
          </a:p>
          <a:p>
            <a:r>
              <a:rPr lang="en-US" sz="3200" dirty="0"/>
              <a:t>= (x + </a:t>
            </a:r>
            <a:r>
              <a:rPr lang="en-US" sz="3200" dirty="0" smtClean="0"/>
              <a:t>2)(x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-2x</a:t>
            </a:r>
            <a:r>
              <a:rPr lang="en-US" sz="3200" dirty="0"/>
              <a:t>+ </a:t>
            </a:r>
            <a:r>
              <a:rPr lang="en-US" sz="3200" dirty="0" smtClean="0"/>
              <a:t>4)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824345" y="4330553"/>
            <a:ext cx="3166952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- b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(a - b)(a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+</a:t>
            </a:r>
            <a:r>
              <a:rPr lang="en-US" sz="3200" dirty="0" err="1" smtClean="0">
                <a:solidFill>
                  <a:schemeClr val="tx1"/>
                </a:solidFill>
              </a:rPr>
              <a:t>ab</a:t>
            </a:r>
            <a:r>
              <a:rPr lang="en-US" sz="3200" dirty="0" smtClean="0">
                <a:solidFill>
                  <a:schemeClr val="tx1"/>
                </a:solidFill>
              </a:rPr>
              <a:t>+ b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52413" y="2088909"/>
            <a:ext cx="2901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Sum of two cubes</a:t>
            </a:r>
            <a:endParaRPr lang="en-ZW" sz="3600" dirty="0">
              <a:solidFill>
                <a:srgbClr val="00B0F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398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235" y="21771"/>
            <a:ext cx="6515100" cy="1081616"/>
          </a:xfrm>
        </p:spPr>
        <p:txBody>
          <a:bodyPr/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3.Factoring by grouping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14400"/>
            <a:ext cx="3810000" cy="838200"/>
          </a:xfrm>
        </p:spPr>
        <p:txBody>
          <a:bodyPr>
            <a:noAutofit/>
          </a:bodyPr>
          <a:lstStyle/>
          <a:p>
            <a:pPr marL="0" marR="0" lvl="0" indent="0" rtl="0">
              <a:buNone/>
            </a:pPr>
            <a:r>
              <a:rPr lang="en-US" sz="2400" i="0" u="none" strike="noStrike" baseline="0" dirty="0" smtClean="0">
                <a:latin typeface="Cambria"/>
              </a:rPr>
              <a:t>1. Begin by factoring out the </a:t>
            </a:r>
            <a:r>
              <a:rPr lang="en-US" sz="2400" i="0" u="none" strike="noStrike" baseline="0" dirty="0" err="1" smtClean="0">
                <a:latin typeface="Cambria"/>
              </a:rPr>
              <a:t>GCF</a:t>
            </a:r>
            <a:r>
              <a:rPr lang="en-US" sz="2400" i="0" u="none" strike="noStrike" baseline="0" dirty="0" smtClean="0">
                <a:latin typeface="Cambria"/>
              </a:rPr>
              <a:t>.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657600" y="914400"/>
            <a:ext cx="32004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1. 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 smtClean="0">
                <a:latin typeface="Cambria"/>
              </a:rPr>
              <a:t>+2x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-40x-16</a:t>
            </a:r>
          </a:p>
          <a:p>
            <a:pPr marL="0" indent="0">
              <a:buNone/>
            </a:pPr>
            <a:r>
              <a:rPr lang="en-US" sz="2400" dirty="0">
                <a:latin typeface="Cambria"/>
              </a:rPr>
              <a:t>	</a:t>
            </a:r>
            <a:r>
              <a:rPr lang="en-US" sz="2400" dirty="0" smtClean="0">
                <a:latin typeface="Cambria"/>
              </a:rPr>
              <a:t>None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0" y="1828800"/>
            <a:ext cx="3810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2. Arrange the four terms so that the first two terms and the last two terms have common factors.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400" y="3429000"/>
            <a:ext cx="3429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3. If </a:t>
            </a:r>
            <a:r>
              <a:rPr lang="en-US" sz="2400" dirty="0">
                <a:latin typeface="Cambria"/>
              </a:rPr>
              <a:t>the coefficient of the </a:t>
            </a:r>
            <a:r>
              <a:rPr lang="en-US" sz="2400" dirty="0">
                <a:solidFill>
                  <a:srgbClr val="FF0000"/>
                </a:solidFill>
                <a:latin typeface="Cambria"/>
              </a:rPr>
              <a:t>third term </a:t>
            </a:r>
            <a:r>
              <a:rPr lang="en-US" sz="2400" dirty="0">
                <a:latin typeface="Cambria"/>
              </a:rPr>
              <a:t>is negative, factor out a negative coefficient from the last two terms</a:t>
            </a:r>
            <a:r>
              <a:rPr lang="en-US" sz="2400" dirty="0" smtClean="0">
                <a:latin typeface="Cambria"/>
              </a:rPr>
              <a:t>.</a:t>
            </a:r>
            <a:endParaRPr lang="en-US" sz="2400" dirty="0">
              <a:latin typeface="Cambr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43" y="5257800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4. Use </a:t>
            </a:r>
            <a:r>
              <a:rPr lang="en-US" sz="2400" dirty="0">
                <a:latin typeface="Cambria"/>
              </a:rPr>
              <a:t>the reverse of the distributive property to factor each group of two terms</a:t>
            </a:r>
            <a:r>
              <a:rPr lang="en-US" sz="2400" dirty="0" smtClean="0">
                <a:latin typeface="Cambria"/>
              </a:rPr>
              <a:t>.</a:t>
            </a:r>
            <a:endParaRPr lang="en-US" sz="2400" dirty="0">
              <a:latin typeface="Cambr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43" y="6835554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5. Now </a:t>
            </a:r>
            <a:r>
              <a:rPr lang="en-US" sz="2400" dirty="0">
                <a:latin typeface="Cambria"/>
              </a:rPr>
              <a:t>factor the </a:t>
            </a:r>
            <a:r>
              <a:rPr lang="en-US" sz="2400" dirty="0" err="1">
                <a:latin typeface="Cambria"/>
              </a:rPr>
              <a:t>GCF</a:t>
            </a:r>
            <a:r>
              <a:rPr lang="en-US" sz="2400" dirty="0">
                <a:latin typeface="Cambria"/>
              </a:rPr>
              <a:t> from the result of step 4 as done in the previous section.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657600" y="2209800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2. (5x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>
                <a:latin typeface="Cambria"/>
              </a:rPr>
              <a:t>+</a:t>
            </a:r>
            <a:r>
              <a:rPr lang="en-US" sz="2400" dirty="0" smtClean="0">
                <a:latin typeface="Cambria"/>
              </a:rPr>
              <a:t>2x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)+(-40x-16)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3683000" y="3443516"/>
            <a:ext cx="3175000" cy="522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3. (5x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 smtClean="0">
                <a:latin typeface="Cambria"/>
              </a:rPr>
              <a:t>+</a:t>
            </a:r>
            <a:r>
              <a:rPr lang="en-US" sz="2400" dirty="0">
                <a:latin typeface="Cambria"/>
              </a:rPr>
              <a:t>2x</a:t>
            </a:r>
            <a:r>
              <a:rPr lang="en-US" sz="2400" baseline="30000" dirty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)-(40x+16)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810000" y="5392636"/>
            <a:ext cx="2808514" cy="550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4. 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(5x+2)-8(5x+2)</a:t>
            </a: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3886200" y="7094241"/>
            <a:ext cx="2286000" cy="518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5. (5x+2)(x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>
                <a:latin typeface="Cambria"/>
              </a:rPr>
              <a:t>-</a:t>
            </a:r>
            <a:r>
              <a:rPr lang="en-US" sz="2400" dirty="0" smtClean="0">
                <a:latin typeface="Cambria"/>
              </a:rPr>
              <a:t>8)</a:t>
            </a:r>
          </a:p>
          <a:p>
            <a:pPr marL="514350" indent="-514350">
              <a:buFont typeface="+mj-lt"/>
              <a:buAutoNum type="arabicParenR" startAt="2"/>
            </a:pPr>
            <a:endParaRPr lang="en-US" sz="2400" dirty="0" smtClean="0">
              <a:latin typeface="Cambria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43400" y="5791200"/>
            <a:ext cx="1600200" cy="1303041"/>
            <a:chOff x="4343400" y="5791200"/>
            <a:chExt cx="1600200" cy="1303041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4343400" y="5791200"/>
              <a:ext cx="685800" cy="13030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562600" y="5791200"/>
              <a:ext cx="381000" cy="13030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2"/>
          <p:cNvSpPr txBox="1">
            <a:spLocks/>
          </p:cNvSpPr>
          <p:nvPr/>
        </p:nvSpPr>
        <p:spPr>
          <a:xfrm>
            <a:off x="3810000" y="2772229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2. (5x</a:t>
            </a:r>
            <a:r>
              <a:rPr lang="en-US" sz="2400" baseline="30000" dirty="0" smtClean="0">
                <a:solidFill>
                  <a:srgbClr val="00B050"/>
                </a:solidFill>
                <a:latin typeface="Cambria"/>
              </a:rPr>
              <a:t>3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-40x)+(2x</a:t>
            </a:r>
            <a:r>
              <a:rPr lang="en-US" sz="2400" baseline="30000" dirty="0" smtClean="0">
                <a:solidFill>
                  <a:srgbClr val="00B050"/>
                </a:solidFill>
                <a:latin typeface="Cambria"/>
              </a:rPr>
              <a:t>2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-16)</a:t>
            </a:r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3755571" y="6176020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solidFill>
                  <a:srgbClr val="00B050"/>
                </a:solidFill>
                <a:latin typeface="Cambria"/>
              </a:rPr>
              <a:t>4</a:t>
            </a:r>
            <a:r>
              <a:rPr lang="en-US" sz="2400" smtClean="0">
                <a:solidFill>
                  <a:srgbClr val="00B050"/>
                </a:solidFill>
                <a:latin typeface="Cambria"/>
              </a:rPr>
              <a:t> </a:t>
            </a:r>
            <a:r>
              <a:rPr lang="en-US" sz="2400" smtClean="0">
                <a:solidFill>
                  <a:srgbClr val="00B050"/>
                </a:solidFill>
                <a:latin typeface="Cambria"/>
              </a:rPr>
              <a:t>5x(x</a:t>
            </a:r>
            <a:r>
              <a:rPr lang="en-US" sz="2400" baseline="30000" smtClean="0">
                <a:solidFill>
                  <a:srgbClr val="00B050"/>
                </a:solidFill>
                <a:latin typeface="Cambria"/>
              </a:rPr>
              <a:t>2</a:t>
            </a:r>
            <a:r>
              <a:rPr lang="en-US" sz="2400" smtClean="0">
                <a:solidFill>
                  <a:srgbClr val="00B050"/>
                </a:solidFill>
                <a:latin typeface="Cambria"/>
              </a:rPr>
              <a:t>-8)+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2(x</a:t>
            </a:r>
            <a:r>
              <a:rPr lang="en-US" sz="2400" baseline="30000" dirty="0" smtClean="0">
                <a:solidFill>
                  <a:srgbClr val="00B050"/>
                </a:solidFill>
                <a:latin typeface="Cambria"/>
              </a:rPr>
              <a:t>2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-8)</a:t>
            </a: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3755571" y="4131796"/>
            <a:ext cx="3200400" cy="9736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  <a:latin typeface="Cambria"/>
              </a:rPr>
              <a:t>3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. (5x</a:t>
            </a:r>
            <a:r>
              <a:rPr lang="en-US" sz="2400" baseline="30000" dirty="0" smtClean="0">
                <a:solidFill>
                  <a:srgbClr val="00B050"/>
                </a:solidFill>
                <a:latin typeface="Cambria"/>
              </a:rPr>
              <a:t>3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-40x)+(2x</a:t>
            </a:r>
            <a:r>
              <a:rPr lang="en-US" sz="2400" baseline="30000" dirty="0" smtClean="0">
                <a:solidFill>
                  <a:srgbClr val="00B050"/>
                </a:solidFill>
                <a:latin typeface="Cambria"/>
              </a:rPr>
              <a:t>2</a:t>
            </a: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-16)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B050"/>
                </a:solidFill>
                <a:latin typeface="Cambria"/>
              </a:rPr>
              <a:t>No change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174671" y="6452286"/>
            <a:ext cx="1226457" cy="786714"/>
            <a:chOff x="4174671" y="6452286"/>
            <a:chExt cx="1226457" cy="78671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4174671" y="6452286"/>
              <a:ext cx="228600" cy="6553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5020128" y="6456106"/>
              <a:ext cx="381000" cy="7828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226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2" y="228600"/>
            <a:ext cx="6400800" cy="990600"/>
          </a:xfrm>
        </p:spPr>
        <p:txBody>
          <a:bodyPr>
            <a:normAutofit/>
          </a:bodyPr>
          <a:lstStyle/>
          <a:p>
            <a:pPr algn="l"/>
            <a:r>
              <a:rPr lang="en-US" sz="4000" b="1" i="0" u="none" strike="noStrike" baseline="0" dirty="0" smtClean="0">
                <a:solidFill>
                  <a:srgbClr val="365F91"/>
                </a:solidFill>
                <a:latin typeface="Cambria"/>
              </a:rPr>
              <a:t>Factoring using quadratics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04" y="1626306"/>
            <a:ext cx="62484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following steps can be used to solve equations that are quadratic in form: </a:t>
            </a:r>
          </a:p>
        </p:txBody>
      </p:sp>
      <p:sp>
        <p:nvSpPr>
          <p:cNvPr id="4" name="Rectangle 3"/>
          <p:cNvSpPr/>
          <p:nvPr/>
        </p:nvSpPr>
        <p:spPr>
          <a:xfrm>
            <a:off x="2575487" y="1066800"/>
            <a:ext cx="1640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-4</a:t>
            </a:r>
            <a:endParaRPr lang="en-ZW" sz="2800" dirty="0"/>
          </a:p>
        </p:txBody>
      </p:sp>
      <p:sp>
        <p:nvSpPr>
          <p:cNvPr id="5" name="Rectangle 4"/>
          <p:cNvSpPr/>
          <p:nvPr/>
        </p:nvSpPr>
        <p:spPr>
          <a:xfrm>
            <a:off x="135804" y="2403693"/>
            <a:ext cx="37503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Let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equal a function of the original variable (normally the middle term)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Substitute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into the original equation so that it is in the form au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Factor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quadratic equation using the methods learned earlier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Replace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with the expression of the original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Factor again if necessary.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1081" y="2648857"/>
            <a:ext cx="1186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1. u=x</a:t>
            </a:r>
            <a:r>
              <a:rPr lang="en-US" sz="2800" baseline="30000" dirty="0" smtClean="0"/>
              <a:t>2</a:t>
            </a:r>
            <a:endParaRPr lang="en-ZW" sz="2800" dirty="0"/>
          </a:p>
        </p:txBody>
      </p:sp>
      <p:sp>
        <p:nvSpPr>
          <p:cNvPr id="7" name="Rectangle 6"/>
          <p:cNvSpPr/>
          <p:nvPr/>
        </p:nvSpPr>
        <p:spPr>
          <a:xfrm>
            <a:off x="4395065" y="4020811"/>
            <a:ext cx="1696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. u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+3u-4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4351967" y="5413829"/>
            <a:ext cx="2010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3. (u+4)(u-1)</a:t>
            </a:r>
            <a:endParaRPr lang="en-ZW" sz="2800" dirty="0"/>
          </a:p>
        </p:txBody>
      </p:sp>
      <p:sp>
        <p:nvSpPr>
          <p:cNvPr id="9" name="Rectangle 8"/>
          <p:cNvSpPr/>
          <p:nvPr/>
        </p:nvSpPr>
        <p:spPr>
          <a:xfrm>
            <a:off x="4341080" y="6858000"/>
            <a:ext cx="2288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4. 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+4)(x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-1)</a:t>
            </a:r>
            <a:endParaRPr lang="en-ZW" sz="2800" dirty="0"/>
          </a:p>
        </p:txBody>
      </p:sp>
      <p:sp>
        <p:nvSpPr>
          <p:cNvPr id="10" name="Rectangle 9"/>
          <p:cNvSpPr/>
          <p:nvPr/>
        </p:nvSpPr>
        <p:spPr>
          <a:xfrm>
            <a:off x="4215680" y="8077200"/>
            <a:ext cx="2794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5. 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+4)(x-1)(x+1)</a:t>
            </a:r>
            <a:endParaRPr lang="en-ZW" sz="2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748463" y="7207682"/>
            <a:ext cx="747464" cy="869518"/>
            <a:chOff x="5748463" y="7207682"/>
            <a:chExt cx="747464" cy="869518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748463" y="7207682"/>
              <a:ext cx="0" cy="86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362454" y="7207682"/>
              <a:ext cx="133473" cy="86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4555737" y="854404"/>
            <a:ext cx="180671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Note the exponents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63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Polynomials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2400" y="1676400"/>
            <a:ext cx="61722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Comic Sans MS"/>
              </a:rPr>
              <a:t>Remember</a:t>
            </a:r>
          </a:p>
          <a:p>
            <a:pPr marL="0" indent="0">
              <a:buNone/>
            </a:pPr>
            <a:r>
              <a:rPr lang="en-US" sz="3600" b="1" dirty="0" smtClean="0">
                <a:latin typeface="Comic Sans MS"/>
              </a:rPr>
              <a:t>Finding zeros, solutions, and roots are different ways of saying the same thing.</a:t>
            </a:r>
            <a:endParaRPr lang="en-ZW" sz="36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52400" y="4876800"/>
            <a:ext cx="6172200" cy="186512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So…</a:t>
            </a:r>
          </a:p>
          <a:p>
            <a:pPr marL="0" indent="0">
              <a:buFont typeface="Arial" pitchFamily="34" charset="0"/>
              <a:buNone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After you factor the polynomial, set it equal to 0.</a:t>
            </a:r>
            <a:endParaRPr lang="en-ZW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04800" y="7320191"/>
            <a:ext cx="617220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Then solve the polynomial.</a:t>
            </a:r>
          </a:p>
        </p:txBody>
      </p:sp>
    </p:spTree>
    <p:extLst>
      <p:ext uri="{BB962C8B-B14F-4D97-AF65-F5344CB8AC3E}">
        <p14:creationId xmlns:p14="http://schemas.microsoft.com/office/powerpoint/2010/main" val="41952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real-number solutions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29771" y="2133600"/>
            <a:ext cx="2243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/>
              <a:t>x</a:t>
            </a:r>
            <a:r>
              <a:rPr lang="en-US" sz="2800" baseline="30000" dirty="0"/>
              <a:t>4</a:t>
            </a:r>
            <a:r>
              <a:rPr lang="en-US" sz="2800" dirty="0"/>
              <a:t> + 3x</a:t>
            </a:r>
            <a:r>
              <a:rPr lang="en-US" sz="2800" baseline="30000" dirty="0"/>
              <a:t>2</a:t>
            </a:r>
            <a:r>
              <a:rPr lang="en-US" sz="2800" dirty="0"/>
              <a:t> -</a:t>
            </a:r>
            <a:r>
              <a:rPr lang="en-US" sz="2800" dirty="0" smtClean="0"/>
              <a:t>4=0</a:t>
            </a:r>
          </a:p>
        </p:txBody>
      </p:sp>
      <p:sp>
        <p:nvSpPr>
          <p:cNvPr id="6" name="Rectangle 5"/>
          <p:cNvSpPr/>
          <p:nvPr/>
        </p:nvSpPr>
        <p:spPr>
          <a:xfrm>
            <a:off x="493485" y="2895600"/>
            <a:ext cx="2807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(x</a:t>
            </a:r>
            <a:r>
              <a:rPr lang="en-US" sz="2800" baseline="30000" dirty="0"/>
              <a:t>2</a:t>
            </a:r>
            <a:r>
              <a:rPr lang="en-US" sz="2800" dirty="0"/>
              <a:t>+4)(x-1)(x+1</a:t>
            </a:r>
            <a:r>
              <a:rPr lang="en-US" sz="2800" dirty="0" smtClean="0"/>
              <a:t>)=0</a:t>
            </a:r>
            <a:endParaRPr lang="en-ZW" sz="2800" dirty="0"/>
          </a:p>
        </p:txBody>
      </p:sp>
      <p:sp>
        <p:nvSpPr>
          <p:cNvPr id="7" name="Rectangle 6"/>
          <p:cNvSpPr/>
          <p:nvPr/>
        </p:nvSpPr>
        <p:spPr>
          <a:xfrm>
            <a:off x="493484" y="3962400"/>
            <a:ext cx="2489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+4=0, not real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620485" y="5486400"/>
            <a:ext cx="2319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(x+1)=0     x=-1</a:t>
            </a:r>
            <a:endParaRPr lang="en-ZW" sz="2800" dirty="0"/>
          </a:p>
        </p:txBody>
      </p:sp>
      <p:sp>
        <p:nvSpPr>
          <p:cNvPr id="9" name="Rectangle 8"/>
          <p:cNvSpPr/>
          <p:nvPr/>
        </p:nvSpPr>
        <p:spPr>
          <a:xfrm>
            <a:off x="605971" y="4789715"/>
            <a:ext cx="2140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smtClean="0"/>
              <a:t>x-1)=0     x=1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233784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573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Chapter 6 Section 4: Factoring and Solving Polynomials Equations</vt:lpstr>
      <vt:lpstr>1. Factor out any common monomials</vt:lpstr>
      <vt:lpstr>SPECIAL FACTORING PATTERNS </vt:lpstr>
      <vt:lpstr>2. Look for special patterns</vt:lpstr>
      <vt:lpstr>SPECIAL FACTORING PATTERNS </vt:lpstr>
      <vt:lpstr>3.Factoring by grouping</vt:lpstr>
      <vt:lpstr>Factoring using quadratics</vt:lpstr>
      <vt:lpstr>Solving Polynomials</vt:lpstr>
      <vt:lpstr>Find the real-number solutions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Polynomials – grouping, special, quad</dc:title>
  <dc:creator>Raja, Sheila</dc:creator>
  <cp:lastModifiedBy>Raja, Sheila</cp:lastModifiedBy>
  <cp:revision>23</cp:revision>
  <dcterms:created xsi:type="dcterms:W3CDTF">2012-01-23T21:21:56Z</dcterms:created>
  <dcterms:modified xsi:type="dcterms:W3CDTF">2012-01-30T15:42:26Z</dcterms:modified>
</cp:coreProperties>
</file>